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8" d="100"/>
          <a:sy n="28" d="100"/>
        </p:scale>
        <p:origin x="-18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3/12/13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2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9071-CFF5-4E3B-B0AB-39782972E256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D8BD1F-DE98-4C29-8281-9EC9927620DF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CD6D-7520-4B34-A5A3-E8385FA3AFC6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791DB0-D703-40B5-AE3D-532AFE0356D1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3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48C029-2200-4EB8-BDE8-5EE0E23571A6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7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5A1C-C0DD-4ED6-B23E-A9D2DD110058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B50-C580-4CB7-BA07-14C66C34B76D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B273CF-8910-423E-9890-FC81E25E5084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C5816F-D43D-40D1-9B38-E1A2C18F0972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4 Sciences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Making the Choice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24385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I Choose?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Ask yourself two questions:</a:t>
            </a:r>
          </a:p>
          <a:p>
            <a:endParaRPr lang="en-US" sz="4400" dirty="0"/>
          </a:p>
          <a:p>
            <a:pPr marL="0" indent="0" algn="ctr">
              <a:buNone/>
            </a:pPr>
            <a:r>
              <a:rPr lang="en-US" sz="4400" i="1" dirty="0" smtClean="0"/>
              <a:t>What do I like?</a:t>
            </a:r>
          </a:p>
          <a:p>
            <a:pPr marL="0" indent="0" algn="ctr">
              <a:buNone/>
            </a:pPr>
            <a:r>
              <a:rPr lang="en-US" sz="4400" i="1" dirty="0" smtClean="0"/>
              <a:t>What do I want to do when I grow up?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151147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 Grow Up…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825" y="1624794"/>
            <a:ext cx="2752021" cy="7044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Politics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306869" y="4836953"/>
            <a:ext cx="2704977" cy="91714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Engineering/Architecture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9825" y="2637082"/>
            <a:ext cx="2752021" cy="77281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400" dirty="0" smtClean="0"/>
              <a:t>Medicine/Health Fields</a:t>
            </a:r>
            <a:endParaRPr lang="en-US" sz="24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216076" y="3601258"/>
            <a:ext cx="2839519" cy="9641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2400" dirty="0" smtClean="0"/>
              <a:t>Environmental Fields</a:t>
            </a:r>
            <a:endParaRPr lang="en-US" sz="24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216076" y="6043740"/>
            <a:ext cx="3468830" cy="5702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2400" dirty="0" smtClean="0"/>
              <a:t>I don’t know yet???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11846" y="2024035"/>
            <a:ext cx="2845018" cy="305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501629" y="2329211"/>
            <a:ext cx="24610" cy="7899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</p:cNvCxnSpPr>
          <p:nvPr/>
        </p:nvCxnSpPr>
        <p:spPr>
          <a:xfrm>
            <a:off x="3011846" y="5295525"/>
            <a:ext cx="2845018" cy="254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684906" y="5754097"/>
            <a:ext cx="2171958" cy="741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23" idx="1"/>
          </p:cNvCxnSpPr>
          <p:nvPr/>
        </p:nvCxnSpPr>
        <p:spPr>
          <a:xfrm>
            <a:off x="3055595" y="4083346"/>
            <a:ext cx="2801269" cy="2001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856864" y="2329211"/>
            <a:ext cx="29091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Biology</a:t>
            </a:r>
            <a:endParaRPr lang="en-US" sz="2400" dirty="0"/>
          </a:p>
        </p:txBody>
      </p:sp>
      <p:sp>
        <p:nvSpPr>
          <p:cNvPr id="23" name="Rounded Rectangle 22"/>
          <p:cNvSpPr/>
          <p:nvPr/>
        </p:nvSpPr>
        <p:spPr>
          <a:xfrm>
            <a:off x="5856864" y="3826331"/>
            <a:ext cx="29091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Chemistry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5856864" y="5186761"/>
            <a:ext cx="290918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Physics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011846" y="2176435"/>
            <a:ext cx="2845018" cy="1906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684906" y="4565435"/>
            <a:ext cx="2171958" cy="19421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684906" y="3119170"/>
            <a:ext cx="2171958" cy="3388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7" idx="3"/>
          </p:cNvCxnSpPr>
          <p:nvPr/>
        </p:nvCxnSpPr>
        <p:spPr>
          <a:xfrm flipV="1">
            <a:off x="3055595" y="2869014"/>
            <a:ext cx="2801269" cy="1214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3011846" y="2637082"/>
            <a:ext cx="2633324" cy="4385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011846" y="3209708"/>
            <a:ext cx="2633324" cy="8736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85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IB Science Should I take?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comes down to two important questions…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000" i="1" dirty="0" smtClean="0"/>
              <a:t>What choices do I have?</a:t>
            </a:r>
          </a:p>
          <a:p>
            <a:pPr marL="0" indent="0" algn="ctr">
              <a:buNone/>
            </a:pP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 smtClean="0"/>
              <a:t>How do I choose?</a:t>
            </a:r>
          </a:p>
        </p:txBody>
      </p:sp>
    </p:spTree>
    <p:extLst>
      <p:ext uri="{BB962C8B-B14F-4D97-AF65-F5344CB8AC3E}">
        <p14:creationId xmlns:p14="http://schemas.microsoft.com/office/powerpoint/2010/main" val="226519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choices do I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10892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IB Biology, Chemistry, and Physics</a:t>
            </a:r>
          </a:p>
          <a:p>
            <a:pPr marL="0" indent="0">
              <a:buNone/>
            </a:pPr>
            <a:endParaRPr lang="en-US" sz="3600" dirty="0" smtClean="0"/>
          </a:p>
          <a:p>
            <a:pPr lvl="1"/>
            <a:r>
              <a:rPr lang="en-US" sz="3600" dirty="0" smtClean="0"/>
              <a:t>Key similarities:  Internal &amp; External assessments; Group IV Project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Differences:  Content, the Math component</a:t>
            </a:r>
          </a:p>
          <a:p>
            <a:pPr lvl="1"/>
            <a:endParaRPr lang="en-US" sz="3600" dirty="0" smtClean="0"/>
          </a:p>
          <a:p>
            <a:r>
              <a:rPr lang="en-US" sz="3600" dirty="0" smtClean="0"/>
              <a:t>HL vs. SL (but not until December)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424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Similarities…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07937"/>
          </a:xfrm>
        </p:spPr>
        <p:txBody>
          <a:bodyPr>
            <a:normAutofit/>
          </a:bodyPr>
          <a:lstStyle/>
          <a:p>
            <a:r>
              <a:rPr lang="en-US" b="1" dirty="0" smtClean="0"/>
              <a:t>External Assessments:  </a:t>
            </a:r>
            <a:r>
              <a:rPr lang="en-US" dirty="0" smtClean="0"/>
              <a:t>3 papers (total 3-5 hours), multiple choice, data-based, extended response, short answer</a:t>
            </a:r>
          </a:p>
          <a:p>
            <a:r>
              <a:rPr lang="en-US" b="1" dirty="0" smtClean="0"/>
              <a:t>Internal Assessments:  </a:t>
            </a:r>
            <a:r>
              <a:rPr lang="en-US" dirty="0"/>
              <a:t>Student designed, executed, and analyzed </a:t>
            </a:r>
            <a:r>
              <a:rPr lang="en-US" dirty="0" smtClean="0"/>
              <a:t>investigations based on a very open prompt.  2 best attempts submitted to IB.</a:t>
            </a:r>
          </a:p>
          <a:p>
            <a:r>
              <a:rPr lang="en-US" b="1" dirty="0" smtClean="0"/>
              <a:t>Group IV Project: </a:t>
            </a:r>
            <a:r>
              <a:rPr lang="en-US" dirty="0"/>
              <a:t>Cross-curricular project between all group 4 </a:t>
            </a:r>
            <a:r>
              <a:rPr lang="en-US" dirty="0" smtClean="0"/>
              <a:t>subjects. </a:t>
            </a:r>
            <a:r>
              <a:rPr lang="en-US" dirty="0"/>
              <a:t>Broad possible topics and a location to focus </a:t>
            </a:r>
            <a:r>
              <a:rPr lang="en-US" dirty="0" smtClean="0"/>
              <a:t>projects (10 hours).  Counts for “personal skills” on IA.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2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SL vs. HL?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531352" cy="5007937"/>
          </a:xfrm>
        </p:spPr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100" b="1" dirty="0" smtClean="0"/>
              <a:t>Much </a:t>
            </a:r>
            <a:r>
              <a:rPr lang="en-US" sz="3100" b="1" dirty="0"/>
              <a:t>is the same: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sz="2800" dirty="0"/>
              <a:t>Most topics, Internal assessments, Group IV </a:t>
            </a:r>
            <a:r>
              <a:rPr lang="en-US" sz="2800" dirty="0" smtClean="0"/>
              <a:t>Project</a:t>
            </a:r>
            <a:endParaRPr lang="en-US" dirty="0" smtClean="0"/>
          </a:p>
          <a:p>
            <a:r>
              <a:rPr lang="en-US" b="1" dirty="0" smtClean="0"/>
              <a:t>Main differences:  </a:t>
            </a:r>
          </a:p>
          <a:p>
            <a:pPr lvl="1"/>
            <a:r>
              <a:rPr lang="en-US" dirty="0" smtClean="0"/>
              <a:t>HL:  More depth on many SL topics, a few additional topics</a:t>
            </a:r>
          </a:p>
          <a:p>
            <a:pPr lvl="1"/>
            <a:r>
              <a:rPr lang="en-US" dirty="0" smtClean="0"/>
              <a:t>HL:  External Assessments have more questions, more time </a:t>
            </a:r>
          </a:p>
          <a:p>
            <a:r>
              <a:rPr lang="en-US" b="1" dirty="0" smtClean="0"/>
              <a:t>You </a:t>
            </a:r>
            <a:r>
              <a:rPr lang="en-US" b="1" dirty="0"/>
              <a:t>don’t have to chose yet! </a:t>
            </a:r>
          </a:p>
          <a:p>
            <a:pPr lvl="1"/>
            <a:r>
              <a:rPr lang="en-US" dirty="0" smtClean="0"/>
              <a:t>All science classes </a:t>
            </a:r>
            <a:r>
              <a:rPr lang="en-US" u="sng" dirty="0"/>
              <a:t>taught</a:t>
            </a:r>
            <a:r>
              <a:rPr lang="en-US" dirty="0"/>
              <a:t> primarily at the HL </a:t>
            </a:r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Try </a:t>
            </a:r>
            <a:r>
              <a:rPr lang="en-US" dirty="0"/>
              <a:t>out </a:t>
            </a:r>
            <a:r>
              <a:rPr lang="en-US" u="sng" dirty="0"/>
              <a:t>all</a:t>
            </a:r>
            <a:r>
              <a:rPr lang="en-US" dirty="0"/>
              <a:t> your classes for a few months, then </a:t>
            </a:r>
            <a:r>
              <a:rPr lang="en-US" dirty="0" smtClean="0"/>
              <a:t>decide your HL/SL selections December next year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4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Content…Biology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Statistical Analysis</a:t>
            </a:r>
          </a:p>
          <a:p>
            <a:r>
              <a:rPr lang="en-US" dirty="0" smtClean="0"/>
              <a:t>Cells</a:t>
            </a:r>
            <a:endParaRPr lang="en-US" dirty="0"/>
          </a:p>
          <a:p>
            <a:r>
              <a:rPr lang="en-US" dirty="0" smtClean="0"/>
              <a:t>Chemistry </a:t>
            </a:r>
            <a:r>
              <a:rPr lang="en-US" dirty="0"/>
              <a:t>of Life (Biochemistry)</a:t>
            </a:r>
          </a:p>
          <a:p>
            <a:r>
              <a:rPr lang="en-US" dirty="0" smtClean="0"/>
              <a:t>Genetics</a:t>
            </a:r>
            <a:endParaRPr lang="en-US" dirty="0"/>
          </a:p>
          <a:p>
            <a:r>
              <a:rPr lang="en-US" dirty="0" smtClean="0"/>
              <a:t>Ecology </a:t>
            </a:r>
            <a:r>
              <a:rPr lang="en-US" dirty="0"/>
              <a:t>&amp; Evolution</a:t>
            </a:r>
          </a:p>
          <a:p>
            <a:r>
              <a:rPr lang="en-US" dirty="0" smtClean="0"/>
              <a:t>Human </a:t>
            </a:r>
            <a:r>
              <a:rPr lang="en-US" dirty="0"/>
              <a:t>Health &amp; Physiology</a:t>
            </a:r>
          </a:p>
          <a:p>
            <a:pPr marL="0" indent="0">
              <a:buNone/>
            </a:pPr>
            <a:r>
              <a:rPr lang="en-US" b="1" dirty="0"/>
              <a:t>Additional HL:</a:t>
            </a:r>
            <a:endParaRPr lang="en-US" dirty="0"/>
          </a:p>
          <a:p>
            <a:r>
              <a:rPr lang="en-US" dirty="0"/>
              <a:t>Nucleic Acids &amp; Proteins; Cell respiration &amp; Photosynthesis; Plant Science; Genetics; Human Health &amp; Physiology</a:t>
            </a:r>
          </a:p>
          <a:p>
            <a:pPr marL="0" indent="0">
              <a:buNone/>
            </a:pPr>
            <a:r>
              <a:rPr lang="en-US" b="1" dirty="0"/>
              <a:t>Options (2):  Evolution; Ecology &amp; Conservation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1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Content…Chemistry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310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Quantitative Chemistry</a:t>
            </a:r>
          </a:p>
          <a:p>
            <a:r>
              <a:rPr lang="en-US" dirty="0"/>
              <a:t>Atomic Structure</a:t>
            </a:r>
          </a:p>
          <a:p>
            <a:r>
              <a:rPr lang="en-US" dirty="0"/>
              <a:t>Periodicity</a:t>
            </a:r>
          </a:p>
          <a:p>
            <a:r>
              <a:rPr lang="en-US" dirty="0"/>
              <a:t>Bonding</a:t>
            </a:r>
          </a:p>
          <a:p>
            <a:r>
              <a:rPr lang="en-US" dirty="0"/>
              <a:t>Energetics</a:t>
            </a:r>
          </a:p>
          <a:p>
            <a:r>
              <a:rPr lang="en-US" dirty="0"/>
              <a:t>Kinetics</a:t>
            </a:r>
          </a:p>
          <a:p>
            <a:r>
              <a:rPr lang="en-US" dirty="0"/>
              <a:t>Equilibrium</a:t>
            </a:r>
          </a:p>
          <a:p>
            <a:r>
              <a:rPr lang="en-US" dirty="0"/>
              <a:t>Acids &amp; Bases</a:t>
            </a:r>
          </a:p>
          <a:p>
            <a:r>
              <a:rPr lang="en-US" dirty="0"/>
              <a:t>Oxidation &amp; Reduction</a:t>
            </a:r>
          </a:p>
          <a:p>
            <a:r>
              <a:rPr lang="en-US" dirty="0"/>
              <a:t>Organic Chemistry</a:t>
            </a:r>
          </a:p>
          <a:p>
            <a:r>
              <a:rPr lang="en-US" dirty="0"/>
              <a:t>Measurement &amp; Data </a:t>
            </a:r>
            <a:r>
              <a:rPr lang="en-US" dirty="0" smtClean="0"/>
              <a:t>Processing</a:t>
            </a:r>
            <a:endParaRPr lang="en-US" dirty="0"/>
          </a:p>
          <a:p>
            <a:r>
              <a:rPr lang="en-US" dirty="0"/>
              <a:t>Options (2):  Human </a:t>
            </a:r>
            <a:r>
              <a:rPr lang="en-US" dirty="0" err="1"/>
              <a:t>Biochem</a:t>
            </a:r>
            <a:r>
              <a:rPr lang="en-US" dirty="0"/>
              <a:t>.; Environmental Chem.</a:t>
            </a:r>
          </a:p>
        </p:txBody>
      </p:sp>
    </p:spTree>
    <p:extLst>
      <p:ext uri="{BB962C8B-B14F-4D97-AF65-F5344CB8AC3E}">
        <p14:creationId xmlns:p14="http://schemas.microsoft.com/office/powerpoint/2010/main" val="237272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Content…Physics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0416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Core</a:t>
            </a:r>
          </a:p>
          <a:p>
            <a:r>
              <a:rPr lang="en-US" dirty="0"/>
              <a:t>Physical Measurements</a:t>
            </a:r>
          </a:p>
          <a:p>
            <a:r>
              <a:rPr lang="en-US" dirty="0"/>
              <a:t>Mechanics</a:t>
            </a:r>
          </a:p>
          <a:p>
            <a:r>
              <a:rPr lang="en-US" dirty="0"/>
              <a:t>Thermal physics</a:t>
            </a:r>
          </a:p>
          <a:p>
            <a:r>
              <a:rPr lang="en-US" dirty="0"/>
              <a:t>Oscillations and Waves</a:t>
            </a:r>
          </a:p>
          <a:p>
            <a:r>
              <a:rPr lang="en-US" dirty="0"/>
              <a:t>Electric Currents</a:t>
            </a:r>
          </a:p>
          <a:p>
            <a:r>
              <a:rPr lang="en-US" dirty="0"/>
              <a:t>Fields and Forces</a:t>
            </a:r>
          </a:p>
          <a:p>
            <a:r>
              <a:rPr lang="en-US" dirty="0"/>
              <a:t>Atomic and Nuclear Physics</a:t>
            </a:r>
          </a:p>
          <a:p>
            <a:r>
              <a:rPr lang="en-US" dirty="0"/>
              <a:t>Energy, Power, and Climate Change</a:t>
            </a:r>
          </a:p>
          <a:p>
            <a:pPr marL="0" indent="0">
              <a:buNone/>
            </a:pPr>
            <a:r>
              <a:rPr lang="en-US" b="1" dirty="0"/>
              <a:t>SL Options (choose 2)</a:t>
            </a:r>
          </a:p>
          <a:p>
            <a:r>
              <a:rPr lang="en-US" dirty="0"/>
              <a:t>Sight &amp; Wave Phenomena</a:t>
            </a:r>
          </a:p>
          <a:p>
            <a:r>
              <a:rPr lang="en-US" dirty="0"/>
              <a:t>Quantum &amp; Nuclear Physics</a:t>
            </a:r>
          </a:p>
          <a:p>
            <a:r>
              <a:rPr lang="en-US" dirty="0"/>
              <a:t>Digital Technology</a:t>
            </a:r>
          </a:p>
          <a:p>
            <a:r>
              <a:rPr lang="en-US" dirty="0"/>
              <a:t>Communications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50416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AHL</a:t>
            </a:r>
          </a:p>
          <a:p>
            <a:r>
              <a:rPr lang="en-US" dirty="0"/>
              <a:t>Motion in Fields</a:t>
            </a:r>
          </a:p>
          <a:p>
            <a:r>
              <a:rPr lang="en-US" dirty="0"/>
              <a:t>More Thermal</a:t>
            </a:r>
          </a:p>
          <a:p>
            <a:r>
              <a:rPr lang="en-US" dirty="0"/>
              <a:t>More Waves</a:t>
            </a:r>
          </a:p>
          <a:p>
            <a:r>
              <a:rPr lang="en-US" dirty="0"/>
              <a:t>EM Induction</a:t>
            </a:r>
          </a:p>
          <a:p>
            <a:r>
              <a:rPr lang="en-US" dirty="0"/>
              <a:t>Quantum &amp; Nuclear Physics</a:t>
            </a:r>
          </a:p>
          <a:p>
            <a:r>
              <a:rPr lang="en-US" dirty="0"/>
              <a:t>Digital </a:t>
            </a:r>
            <a:r>
              <a:rPr lang="en-US" dirty="0" err="1"/>
              <a:t>Technolgoy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HL Options</a:t>
            </a:r>
          </a:p>
          <a:p>
            <a:r>
              <a:rPr lang="en-US" dirty="0"/>
              <a:t>Communications</a:t>
            </a:r>
          </a:p>
          <a:p>
            <a:r>
              <a:rPr lang="en-US" dirty="0"/>
              <a:t>Medical Physics</a:t>
            </a:r>
          </a:p>
        </p:txBody>
      </p:sp>
    </p:spTree>
    <p:extLst>
      <p:ext uri="{BB962C8B-B14F-4D97-AF65-F5344CB8AC3E}">
        <p14:creationId xmlns:p14="http://schemas.microsoft.com/office/powerpoint/2010/main" val="158005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Math…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much math is involved varies: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Physics &gt; Chemistry &gt; Biology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 smtClean="0"/>
              <a:t>Physics:  HL or SL Math recommended</a:t>
            </a:r>
          </a:p>
          <a:p>
            <a:r>
              <a:rPr lang="en-US" dirty="0" smtClean="0"/>
              <a:t>Chemistry &amp; Biology:  Any Math (Studies, SL, HL)</a:t>
            </a:r>
          </a:p>
        </p:txBody>
      </p:sp>
    </p:spTree>
    <p:extLst>
      <p:ext uri="{BB962C8B-B14F-4D97-AF65-F5344CB8AC3E}">
        <p14:creationId xmlns:p14="http://schemas.microsoft.com/office/powerpoint/2010/main" val="1822806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53</TotalTime>
  <Words>476</Words>
  <Application>Microsoft Macintosh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Group 4 Sciences</vt:lpstr>
      <vt:lpstr>Which IB Science Should I take?</vt:lpstr>
      <vt:lpstr>What choices do I have?</vt:lpstr>
      <vt:lpstr>The Similarities…</vt:lpstr>
      <vt:lpstr>What about SL vs. HL?</vt:lpstr>
      <vt:lpstr>Content…Biology</vt:lpstr>
      <vt:lpstr>Content…Chemistry</vt:lpstr>
      <vt:lpstr>Content…Physics</vt:lpstr>
      <vt:lpstr>Consider the Math…</vt:lpstr>
      <vt:lpstr>So How Do I Choose?</vt:lpstr>
      <vt:lpstr>When I Grow Up…</vt:lpstr>
    </vt:vector>
  </TitlesOfParts>
  <Company>WIHS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4 Sciences</dc:title>
  <dc:creator>Alyson Thompson</dc:creator>
  <cp:lastModifiedBy>Alyson Thompson</cp:lastModifiedBy>
  <cp:revision>26</cp:revision>
  <dcterms:created xsi:type="dcterms:W3CDTF">2013-03-05T23:37:51Z</dcterms:created>
  <dcterms:modified xsi:type="dcterms:W3CDTF">2013-03-12T18:27:08Z</dcterms:modified>
</cp:coreProperties>
</file>